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9" r:id="rId4"/>
    <p:sldId id="274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nda Vlček" userId="d26c3f953a570d96" providerId="LiveId" clId="{7DB351B9-A64E-4582-9D2B-C1023D2793BC}"/>
    <pc:docChg chg="custSel modSld">
      <pc:chgData name="Fanda Vlček" userId="d26c3f953a570d96" providerId="LiveId" clId="{7DB351B9-A64E-4582-9D2B-C1023D2793BC}" dt="2023-02-27T10:27:23.752" v="332" actId="20577"/>
      <pc:docMkLst>
        <pc:docMk/>
      </pc:docMkLst>
      <pc:sldChg chg="modSp mod">
        <pc:chgData name="Fanda Vlček" userId="d26c3f953a570d96" providerId="LiveId" clId="{7DB351B9-A64E-4582-9D2B-C1023D2793BC}" dt="2023-02-27T10:27:23.752" v="332" actId="20577"/>
        <pc:sldMkLst>
          <pc:docMk/>
          <pc:sldMk cId="2310187306" sldId="260"/>
        </pc:sldMkLst>
        <pc:spChg chg="mod">
          <ac:chgData name="Fanda Vlček" userId="d26c3f953a570d96" providerId="LiveId" clId="{7DB351B9-A64E-4582-9D2B-C1023D2793BC}" dt="2023-02-27T10:27:23.752" v="332" actId="20577"/>
          <ac:spMkLst>
            <pc:docMk/>
            <pc:sldMk cId="2310187306" sldId="260"/>
            <ac:spMk id="3" creationId="{91AEA8A4-0E7A-4505-8CF6-14C299006729}"/>
          </ac:spMkLst>
        </pc:spChg>
      </pc:sldChg>
      <pc:sldChg chg="addSp delSp modSp mod">
        <pc:chgData name="Fanda Vlček" userId="d26c3f953a570d96" providerId="LiveId" clId="{7DB351B9-A64E-4582-9D2B-C1023D2793BC}" dt="2023-02-27T10:25:42.828" v="299" actId="20577"/>
        <pc:sldMkLst>
          <pc:docMk/>
          <pc:sldMk cId="374302679" sldId="266"/>
        </pc:sldMkLst>
        <pc:spChg chg="mod">
          <ac:chgData name="Fanda Vlček" userId="d26c3f953a570d96" providerId="LiveId" clId="{7DB351B9-A64E-4582-9D2B-C1023D2793BC}" dt="2023-02-27T10:25:42.828" v="299" actId="20577"/>
          <ac:spMkLst>
            <pc:docMk/>
            <pc:sldMk cId="374302679" sldId="266"/>
            <ac:spMk id="3" creationId="{91AEA8A4-0E7A-4505-8CF6-14C299006729}"/>
          </ac:spMkLst>
        </pc:spChg>
        <pc:spChg chg="mod">
          <ac:chgData name="Fanda Vlček" userId="d26c3f953a570d96" providerId="LiveId" clId="{7DB351B9-A64E-4582-9D2B-C1023D2793BC}" dt="2023-02-27T10:24:59.805" v="255" actId="20577"/>
          <ac:spMkLst>
            <pc:docMk/>
            <pc:sldMk cId="374302679" sldId="266"/>
            <ac:spMk id="7" creationId="{5C1EC093-946D-4F5E-8E4F-3E4F2520C63C}"/>
          </ac:spMkLst>
        </pc:spChg>
        <pc:spChg chg="mod">
          <ac:chgData name="Fanda Vlček" userId="d26c3f953a570d96" providerId="LiveId" clId="{7DB351B9-A64E-4582-9D2B-C1023D2793BC}" dt="2023-02-27T10:10:00.564" v="184" actId="1076"/>
          <ac:spMkLst>
            <pc:docMk/>
            <pc:sldMk cId="374302679" sldId="266"/>
            <ac:spMk id="15" creationId="{051E8DA0-5699-4A18-8DF8-95FD3AF6F5E5}"/>
          </ac:spMkLst>
        </pc:spChg>
        <pc:picChg chg="del">
          <ac:chgData name="Fanda Vlček" userId="d26c3f953a570d96" providerId="LiveId" clId="{7DB351B9-A64E-4582-9D2B-C1023D2793BC}" dt="2023-02-27T10:14:22.422" v="196" actId="478"/>
          <ac:picMkLst>
            <pc:docMk/>
            <pc:sldMk cId="374302679" sldId="266"/>
            <ac:picMk id="5" creationId="{66F11805-FEE8-4E64-9B0F-461B88363883}"/>
          </ac:picMkLst>
        </pc:picChg>
        <pc:picChg chg="add mod">
          <ac:chgData name="Fanda Vlček" userId="d26c3f953a570d96" providerId="LiveId" clId="{7DB351B9-A64E-4582-9D2B-C1023D2793BC}" dt="2023-02-27T10:24:49.368" v="244" actId="1076"/>
          <ac:picMkLst>
            <pc:docMk/>
            <pc:sldMk cId="374302679" sldId="266"/>
            <ac:picMk id="6" creationId="{49963962-3DF0-7117-91CF-1A47CD40786D}"/>
          </ac:picMkLst>
        </pc:picChg>
        <pc:picChg chg="del">
          <ac:chgData name="Fanda Vlček" userId="d26c3f953a570d96" providerId="LiveId" clId="{7DB351B9-A64E-4582-9D2B-C1023D2793BC}" dt="2023-02-27T10:24:41.907" v="241" actId="478"/>
          <ac:picMkLst>
            <pc:docMk/>
            <pc:sldMk cId="374302679" sldId="266"/>
            <ac:picMk id="9" creationId="{A2EA6743-5845-4902-980A-8515C2B2503D}"/>
          </ac:picMkLst>
        </pc:picChg>
        <pc:picChg chg="del">
          <ac:chgData name="Fanda Vlček" userId="d26c3f953a570d96" providerId="LiveId" clId="{7DB351B9-A64E-4582-9D2B-C1023D2793BC}" dt="2023-02-27T10:10:03.234" v="185" actId="478"/>
          <ac:picMkLst>
            <pc:docMk/>
            <pc:sldMk cId="374302679" sldId="266"/>
            <ac:picMk id="16" creationId="{46D9D26A-56E9-4BF5-9CAA-B58DB764025E}"/>
          </ac:picMkLst>
        </pc:picChg>
      </pc:sldChg>
      <pc:sldChg chg="modSp mod">
        <pc:chgData name="Fanda Vlček" userId="d26c3f953a570d96" providerId="LiveId" clId="{7DB351B9-A64E-4582-9D2B-C1023D2793BC}" dt="2023-02-27T10:26:27.642" v="312" actId="20577"/>
        <pc:sldMkLst>
          <pc:docMk/>
          <pc:sldMk cId="652829832" sldId="267"/>
        </pc:sldMkLst>
        <pc:spChg chg="mod">
          <ac:chgData name="Fanda Vlček" userId="d26c3f953a570d96" providerId="LiveId" clId="{7DB351B9-A64E-4582-9D2B-C1023D2793BC}" dt="2023-02-27T10:26:27.642" v="312" actId="20577"/>
          <ac:spMkLst>
            <pc:docMk/>
            <pc:sldMk cId="652829832" sldId="267"/>
            <ac:spMk id="3" creationId="{91AEA8A4-0E7A-4505-8CF6-14C299006729}"/>
          </ac:spMkLst>
        </pc:spChg>
      </pc:sldChg>
      <pc:sldChg chg="modSp mod">
        <pc:chgData name="Fanda Vlček" userId="d26c3f953a570d96" providerId="LiveId" clId="{7DB351B9-A64E-4582-9D2B-C1023D2793BC}" dt="2023-02-27T10:26:56.388" v="320" actId="6549"/>
        <pc:sldMkLst>
          <pc:docMk/>
          <pc:sldMk cId="2879375018" sldId="269"/>
        </pc:sldMkLst>
        <pc:spChg chg="mod">
          <ac:chgData name="Fanda Vlček" userId="d26c3f953a570d96" providerId="LiveId" clId="{7DB351B9-A64E-4582-9D2B-C1023D2793BC}" dt="2023-02-27T10:26:56.388" v="320" actId="6549"/>
          <ac:spMkLst>
            <pc:docMk/>
            <pc:sldMk cId="2879375018" sldId="269"/>
            <ac:spMk id="3" creationId="{91AEA8A4-0E7A-4505-8CF6-14C299006729}"/>
          </ac:spMkLst>
        </pc:spChg>
      </pc:sldChg>
      <pc:sldChg chg="delSp modSp mod">
        <pc:chgData name="Fanda Vlček" userId="d26c3f953a570d96" providerId="LiveId" clId="{7DB351B9-A64E-4582-9D2B-C1023D2793BC}" dt="2023-02-27T10:15:16.871" v="200" actId="478"/>
        <pc:sldMkLst>
          <pc:docMk/>
          <pc:sldMk cId="3779024316" sldId="270"/>
        </pc:sldMkLst>
        <pc:spChg chg="del mod">
          <ac:chgData name="Fanda Vlček" userId="d26c3f953a570d96" providerId="LiveId" clId="{7DB351B9-A64E-4582-9D2B-C1023D2793BC}" dt="2023-02-27T10:15:16.871" v="200" actId="478"/>
          <ac:spMkLst>
            <pc:docMk/>
            <pc:sldMk cId="3779024316" sldId="270"/>
            <ac:spMk id="11" creationId="{6B32F401-1BC8-42BF-B336-3A94B29DA068}"/>
          </ac:spMkLst>
        </pc:spChg>
        <pc:picChg chg="del">
          <ac:chgData name="Fanda Vlček" userId="d26c3f953a570d96" providerId="LiveId" clId="{7DB351B9-A64E-4582-9D2B-C1023D2793BC}" dt="2023-02-27T10:15:12.399" v="198" actId="478"/>
          <ac:picMkLst>
            <pc:docMk/>
            <pc:sldMk cId="3779024316" sldId="270"/>
            <ac:picMk id="12" creationId="{8764CDB5-421B-4E58-88EB-7F69B26FDE93}"/>
          </ac:picMkLst>
        </pc:picChg>
      </pc:sldChg>
      <pc:sldChg chg="modSp mod">
        <pc:chgData name="Fanda Vlček" userId="d26c3f953a570d96" providerId="LiveId" clId="{7DB351B9-A64E-4582-9D2B-C1023D2793BC}" dt="2023-02-27T10:15:55.861" v="230" actId="6549"/>
        <pc:sldMkLst>
          <pc:docMk/>
          <pc:sldMk cId="107256252" sldId="271"/>
        </pc:sldMkLst>
        <pc:spChg chg="mod">
          <ac:chgData name="Fanda Vlček" userId="d26c3f953a570d96" providerId="LiveId" clId="{7DB351B9-A64E-4582-9D2B-C1023D2793BC}" dt="2023-02-27T10:15:55.861" v="230" actId="6549"/>
          <ac:spMkLst>
            <pc:docMk/>
            <pc:sldMk cId="107256252" sldId="271"/>
            <ac:spMk id="3" creationId="{91AEA8A4-0E7A-4505-8CF6-14C299006729}"/>
          </ac:spMkLst>
        </pc:spChg>
      </pc:sldChg>
      <pc:sldChg chg="modSp mod">
        <pc:chgData name="Fanda Vlček" userId="d26c3f953a570d96" providerId="LiveId" clId="{7DB351B9-A64E-4582-9D2B-C1023D2793BC}" dt="2023-02-27T10:18:39.785" v="239" actId="20577"/>
        <pc:sldMkLst>
          <pc:docMk/>
          <pc:sldMk cId="1114899378" sldId="273"/>
        </pc:sldMkLst>
        <pc:spChg chg="mod">
          <ac:chgData name="Fanda Vlček" userId="d26c3f953a570d96" providerId="LiveId" clId="{7DB351B9-A64E-4582-9D2B-C1023D2793BC}" dt="2023-02-27T10:18:39.785" v="239" actId="20577"/>
          <ac:spMkLst>
            <pc:docMk/>
            <pc:sldMk cId="1114899378" sldId="273"/>
            <ac:spMk id="3" creationId="{91AEA8A4-0E7A-4505-8CF6-14C29900672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53B216D-D5CB-4EE6-BE19-43E458DD61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av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CFD266B-3EF7-4666-BEC1-CF71D3FD9E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3DDD7-B81E-4011-8094-539ACC5F6484}" type="datetimeFigureOut">
              <a:rPr lang="cs-CZ" smtClean="0"/>
              <a:t>27.2.2023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6CFFA5F-5A30-4E88-ADFB-6656F4B0CD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FAA11A1-D25B-4B76-8158-BD35B41627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5711E-CE1A-4266-9BD7-B2E969FD28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7800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av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2EF9F-44AB-419C-A84A-99B8D7FC50B7}" type="datetimeFigureOut">
              <a:rPr lang="cs-CZ" smtClean="0"/>
              <a:t>27.2.2023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66891-C27A-49E4-8AC6-D3AB87422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9709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3C4AE-C3AE-45D1-8372-0099BD724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8043DC-5E47-4332-A64F-5CFF359AF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29C4B8-DF2A-4919-8E50-C60B176F9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F012-3DF6-4727-A261-94620D4EDFA4}" type="datetime1">
              <a:rPr lang="cs-CZ" smtClean="0"/>
              <a:t>27.2.2023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6BC909-6048-4485-839A-4CA945140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C0FD82-B6F0-49E9-A8DB-C815D7E12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6E20-4C88-4899-AE11-B94D517AC2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10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DC46AC-3733-46F2-9288-519DC128E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65DAB49-59DD-4319-B5B1-DF97231450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3FD184-07ED-4A8F-A4E5-DC56B7453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2B8B-5085-43F3-96DF-F6CD16F8FF0F}" type="datetime1">
              <a:rPr lang="cs-CZ" smtClean="0"/>
              <a:t>27.2.2023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AEB164-952E-48A9-994A-A709E0F25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B787E2-E060-4481-9A89-8E270505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6E20-4C88-4899-AE11-B94D517AC2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92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B7BF890-0E8A-48B9-B958-C1F77C2A6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4D8FB14-5CCD-4F1E-9F64-B40CE7B68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21C044-D62A-4025-96FE-AE2085A9E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660F-408E-4191-AD1D-60D47724919D}" type="datetime1">
              <a:rPr lang="cs-CZ" smtClean="0"/>
              <a:t>27.2.2023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E66680-32A8-4B57-A8E2-2F489A4C9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851297-27F7-44C0-A9A0-A1F303D62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6E20-4C88-4899-AE11-B94D517AC2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06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F0D7BB-B106-4DC1-8E6E-EE9BD192B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85CBB7-16F2-4B96-A9E8-84F846729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5387B5-EB28-4CE7-B3FF-32BE43C06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A338-AC73-40FA-A464-3C8EF5A0C36C}" type="datetime1">
              <a:rPr lang="cs-CZ" smtClean="0"/>
              <a:t>27.2.2023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39D24B-E342-4079-8CF4-51007AD40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E78209-656B-4D06-89AC-5F1BD6534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6E20-4C88-4899-AE11-B94D517AC2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73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882C2-B914-41C2-A7AD-57CD73FA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0799149-A50C-4AB0-8519-EA82E453C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E9E587-2F10-4B02-969D-2AFE2E753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ED81-D2DA-4786-8AC7-1E8C10CAC8BC}" type="datetime1">
              <a:rPr lang="cs-CZ" smtClean="0"/>
              <a:t>27.2.2023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688C86-9F2F-45BC-9579-C5C695A70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E3CDB0-D644-44B1-96EF-800507FCC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6E20-4C88-4899-AE11-B94D517AC2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28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D20C12-C971-4B0B-BCE9-3F3088931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1F561C-5D94-48E8-A562-4D2B6F562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19BA493-A22D-4230-B36F-B2821BD1D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CB6A373-6934-473E-BEA8-DDAD0E6A9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11B6-9DB4-4F27-88EA-D63B5D1FDA0A}" type="datetime1">
              <a:rPr lang="cs-CZ" smtClean="0"/>
              <a:t>27.2.2023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CDCE569-6634-4952-B052-F9F31F984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49C91F-3891-4947-A02C-DF5B6C1AF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6E20-4C88-4899-AE11-B94D517AC2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25575D-901A-4BE8-9666-FE02E5F4A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A3DD56-86C5-4B08-A18B-8F0175605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DC6E66D-E524-47F5-B201-663406A20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566B21A-17F8-40C9-8854-7FA34D685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B88FC82-932C-404C-989A-04193FE40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CD355D9-B7F1-47F6-B280-4F06CF728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8B74-75AA-4B94-96BF-E7380EC5B9C0}" type="datetime1">
              <a:rPr lang="cs-CZ" smtClean="0"/>
              <a:t>27.2.2023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D2222FD-9006-46BF-8427-CD951C0F9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88D47F2-94C1-48E6-9A33-F3BB4FDA3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6E20-4C88-4899-AE11-B94D517AC2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16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8C112-F4CD-4E08-8B60-215A4673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9B767E0-5746-416F-A2AC-9FC156F16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B112-52DB-4349-9E43-F40C74CCD10D}" type="datetime1">
              <a:rPr lang="cs-CZ" smtClean="0"/>
              <a:t>27.2.2023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A050AD2-8936-41C4-B340-1A3D3233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745A374-21AE-4E9F-8419-91119542A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6E20-4C88-4899-AE11-B94D517AC2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DCD3396-BEFE-425F-B9E7-8D3DD6105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B9F7-556D-4545-AF95-C6C68681A3E2}" type="datetime1">
              <a:rPr lang="cs-CZ" smtClean="0"/>
              <a:t>27.2.2023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4E78D96-6BC6-412D-B3E0-5F5E3215E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9CAEC2-CC76-4559-B0C0-F44A387BF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6E20-4C88-4899-AE11-B94D517AC2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34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88B02-A0CD-4F52-AB5D-7AADFED0B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3ED5E9-C70F-41B7-9F0E-B49E6E197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015612A-893C-4C26-A047-0E17BF9CE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3A528D-E829-45A1-AB49-9132213E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0E4E-B61E-49E6-A10B-0371529C3124}" type="datetime1">
              <a:rPr lang="cs-CZ" smtClean="0"/>
              <a:t>27.2.2023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9292D7-5298-4561-B549-1C533DE2A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F6774A-AB28-434A-8B9B-48E421082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6E20-4C88-4899-AE11-B94D517AC2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72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3CA69-1135-45D8-9CC1-42B4C91C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0EA5989-8C42-4531-8C2C-A1B27957D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8309DFF-090F-442C-9268-A68A7B4D4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575AAAD-05B8-4BD9-B075-0F7A7C287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37F0-075B-4116-8EEF-B4A9067364EE}" type="datetime1">
              <a:rPr lang="cs-CZ" smtClean="0"/>
              <a:t>27.2.2023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DBE9879-E749-4943-9ABA-92EE8C0BA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732E0E-F766-40FA-88AC-109F3319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6E20-4C88-4899-AE11-B94D517AC2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99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0A4C489-E673-4B2B-BF54-173FB02C2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0772AA-EE78-466C-B0AC-6DE8B5A8F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C0385C-EA4F-4FFD-B516-4B2C92E05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C4860-2625-41DB-8595-5EACADB81ED8}" type="datetime1">
              <a:rPr lang="cs-CZ" smtClean="0"/>
              <a:t>27.2.2023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E726F0-26C0-4DCD-9D48-401874DD5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9C6D07-3100-444D-A4E1-6EE7AD1EA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D6E20-4C88-4899-AE11-B94D517AC2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30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info@byty-dobrany.cz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3.pn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2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DF9FC8-57B5-4783-A6A3-AF7945A2E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4442" y="1291987"/>
            <a:ext cx="8730022" cy="788151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+mn-lt"/>
              </a:rPr>
              <a:t>STANDARDNÍ VYBAVENÍ BYTŮ</a:t>
            </a:r>
            <a:br>
              <a:rPr lang="cs-CZ" sz="1800" dirty="0"/>
            </a:br>
            <a:r>
              <a:rPr lang="cs-CZ" sz="1800" b="1" dirty="0">
                <a:latin typeface="+mn-lt"/>
              </a:rPr>
              <a:t>BYTY DOBŘANY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740E028-59C4-4B90-A953-98565CB7B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5" y="2624986"/>
            <a:ext cx="5944209" cy="3480664"/>
          </a:xfrm>
          <a:prstGeom prst="rect">
            <a:avLst/>
          </a:prstGeom>
        </p:spPr>
      </p:pic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0BAD81-9A1E-4E37-807E-6E70AB879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726" y="6407193"/>
            <a:ext cx="11718758" cy="340519"/>
          </a:xfrm>
        </p:spPr>
        <p:txBody>
          <a:bodyPr/>
          <a:lstStyle/>
          <a:p>
            <a:pPr algn="l"/>
            <a:r>
              <a:rPr lang="cs-CZ" dirty="0"/>
              <a:t>www.byty-dobrany.cz 										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1F7B035-B9EA-480F-8474-39D8F6EAFABA}"/>
              </a:ext>
            </a:extLst>
          </p:cNvPr>
          <p:cNvCxnSpPr/>
          <p:nvPr/>
        </p:nvCxnSpPr>
        <p:spPr>
          <a:xfrm>
            <a:off x="344905" y="6256421"/>
            <a:ext cx="11582400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C33E604A-F0D9-4492-B736-9D0691CA7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91" y="3705729"/>
            <a:ext cx="5420149" cy="239992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7BDB626-E6EF-42ED-AA54-8DF242FAB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2" y="161750"/>
            <a:ext cx="1436684" cy="65152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18EC999-0260-4261-9DD0-B247286295C5}"/>
              </a:ext>
            </a:extLst>
          </p:cNvPr>
          <p:cNvSpPr txBox="1"/>
          <p:nvPr/>
        </p:nvSpPr>
        <p:spPr>
          <a:xfrm>
            <a:off x="5667790" y="1039732"/>
            <a:ext cx="1242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Příloha č. 4</a:t>
            </a:r>
            <a:endParaRPr lang="cs-CZ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3897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DF9FC8-57B5-4783-A6A3-AF7945A2E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06" y="900865"/>
            <a:ext cx="11393713" cy="40957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cs-CZ" sz="2200" b="1" dirty="0">
                <a:latin typeface="+mn-lt"/>
              </a:rPr>
              <a:t>KUCHYŇSKÁ LINKA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0BAD81-9A1E-4E37-807E-6E70AB879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726" y="6407193"/>
            <a:ext cx="11718758" cy="340519"/>
          </a:xfrm>
        </p:spPr>
        <p:txBody>
          <a:bodyPr/>
          <a:lstStyle/>
          <a:p>
            <a:pPr algn="l"/>
            <a:r>
              <a:rPr lang="cs-CZ" dirty="0"/>
              <a:t>www.byty-dobrany.cz 										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1F7B035-B9EA-480F-8474-39D8F6EAFABA}"/>
              </a:ext>
            </a:extLst>
          </p:cNvPr>
          <p:cNvCxnSpPr/>
          <p:nvPr/>
        </p:nvCxnSpPr>
        <p:spPr>
          <a:xfrm>
            <a:off x="344905" y="6256421"/>
            <a:ext cx="11582400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91AEA8A4-0E7A-4505-8CF6-14C299006729}"/>
              </a:ext>
            </a:extLst>
          </p:cNvPr>
          <p:cNvSpPr txBox="1"/>
          <p:nvPr/>
        </p:nvSpPr>
        <p:spPr>
          <a:xfrm>
            <a:off x="344905" y="1375220"/>
            <a:ext cx="10459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Kuchyňskou linku je možno objednat v interiérovém studiu AVE PROFIS Plzeň s.r.o., kde bude naplánována dle přání zákazníka. Není standardní součástí vybavení bytu.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EB2223C-EDC0-42BB-A5C9-935A7F537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0258" y="2813481"/>
            <a:ext cx="3538907" cy="265418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059B424-9529-47B0-AC60-6B2CF0870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88941" y="2811895"/>
            <a:ext cx="3538909" cy="265418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B5696B1-52DD-499A-B234-63709C6C5A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2" y="161750"/>
            <a:ext cx="1436684" cy="6515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DE15A2A-CA4A-4238-AB25-CC6D8A6C32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42" y="2369531"/>
            <a:ext cx="5395307" cy="354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99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DF9FC8-57B5-4783-A6A3-AF7945A2E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06" y="900865"/>
            <a:ext cx="11393713" cy="40957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cs-CZ" sz="2200" b="1" dirty="0">
                <a:latin typeface="+mn-lt"/>
              </a:rPr>
              <a:t>PODLAHY VINYL RIGID MINERAL CLICK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0BAD81-9A1E-4E37-807E-6E70AB879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726" y="6407193"/>
            <a:ext cx="11718758" cy="340519"/>
          </a:xfrm>
        </p:spPr>
        <p:txBody>
          <a:bodyPr/>
          <a:lstStyle/>
          <a:p>
            <a:pPr algn="l"/>
            <a:r>
              <a:rPr lang="cs-CZ" dirty="0"/>
              <a:t>www.byty-dobrany.cz 										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1F7B035-B9EA-480F-8474-39D8F6EAFABA}"/>
              </a:ext>
            </a:extLst>
          </p:cNvPr>
          <p:cNvCxnSpPr/>
          <p:nvPr/>
        </p:nvCxnSpPr>
        <p:spPr>
          <a:xfrm>
            <a:off x="344905" y="6256421"/>
            <a:ext cx="11582400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91AEA8A4-0E7A-4505-8CF6-14C299006729}"/>
              </a:ext>
            </a:extLst>
          </p:cNvPr>
          <p:cNvSpPr txBox="1"/>
          <p:nvPr/>
        </p:nvSpPr>
        <p:spPr>
          <a:xfrm>
            <a:off x="272105" y="1461209"/>
            <a:ext cx="671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Vinyl </a:t>
            </a:r>
            <a:r>
              <a:rPr lang="cs-CZ" dirty="0" err="1"/>
              <a:t>rigid</a:t>
            </a:r>
            <a:r>
              <a:rPr lang="cs-CZ" dirty="0"/>
              <a:t> </a:t>
            </a:r>
            <a:r>
              <a:rPr lang="cs-CZ" dirty="0" err="1"/>
              <a:t>mineral</a:t>
            </a:r>
            <a:r>
              <a:rPr lang="cs-CZ" dirty="0"/>
              <a:t> </a:t>
            </a:r>
            <a:r>
              <a:rPr lang="cs-CZ" dirty="0" err="1"/>
              <a:t>click</a:t>
            </a:r>
            <a:r>
              <a:rPr lang="cs-CZ" dirty="0"/>
              <a:t> včetně integrované podložky, voděodolný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extrémně tvrdá, odolná a stabilní podlaha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nášlapná vrstva 0,3mm, </a:t>
            </a:r>
            <a:r>
              <a:rPr lang="cs-CZ" dirty="0" err="1"/>
              <a:t>tl</a:t>
            </a:r>
            <a:r>
              <a:rPr lang="cs-CZ" dirty="0"/>
              <a:t>. 5 mm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CD9F501-56C0-4CE7-964C-05F09086A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2" y="161750"/>
            <a:ext cx="1436684" cy="6515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AC2C3C9-8293-48EC-85A9-35A1391B3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47" y="2430049"/>
            <a:ext cx="2864398" cy="163679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D73C848-DB79-4541-80EA-474AB4B9F8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42" y="2430049"/>
            <a:ext cx="2864398" cy="16272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BEA8C50-E763-4147-93A7-FE0A5AE1F6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937" y="2430049"/>
            <a:ext cx="2874776" cy="1642729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513484A-5745-4E0D-8D64-B5C6057591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47" y="4252189"/>
            <a:ext cx="2855877" cy="163193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BB551C1-4298-42FE-A83B-A7A0D9B480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42" y="4249755"/>
            <a:ext cx="2864398" cy="1636798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3E422D8C-E68E-470A-8EA1-4ABCEE25C4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937" y="4292671"/>
            <a:ext cx="2874775" cy="1589823"/>
          </a:xfrm>
          <a:prstGeom prst="rect">
            <a:avLst/>
          </a:prstGeom>
        </p:spPr>
      </p:pic>
      <p:sp>
        <p:nvSpPr>
          <p:cNvPr id="20" name="Obdélník 19">
            <a:extLst>
              <a:ext uri="{FF2B5EF4-FFF2-40B4-BE49-F238E27FC236}">
                <a16:creationId xmlns:a16="http://schemas.microsoft.com/office/drawing/2014/main" id="{D062DD39-76FF-467A-9442-1FBA240951E5}"/>
              </a:ext>
            </a:extLst>
          </p:cNvPr>
          <p:cNvSpPr/>
          <p:nvPr/>
        </p:nvSpPr>
        <p:spPr>
          <a:xfrm>
            <a:off x="694122" y="3675563"/>
            <a:ext cx="1837362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Dub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Elegant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3001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A6FB1E20-A70D-4A5C-A34C-E7D9FF297D0F}"/>
              </a:ext>
            </a:extLst>
          </p:cNvPr>
          <p:cNvSpPr/>
          <p:nvPr/>
        </p:nvSpPr>
        <p:spPr>
          <a:xfrm>
            <a:off x="4036541" y="3674246"/>
            <a:ext cx="2331407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Dub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Elegant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3002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4933985A-5CC5-4BD4-8029-F031D2BF9253}"/>
              </a:ext>
            </a:extLst>
          </p:cNvPr>
          <p:cNvSpPr/>
          <p:nvPr/>
        </p:nvSpPr>
        <p:spPr>
          <a:xfrm>
            <a:off x="7405937" y="3689797"/>
            <a:ext cx="179376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Dub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3003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C87A5E03-A14E-4FA1-A3FD-5C2D9E2BCEA8}"/>
              </a:ext>
            </a:extLst>
          </p:cNvPr>
          <p:cNvSpPr/>
          <p:nvPr/>
        </p:nvSpPr>
        <p:spPr>
          <a:xfrm>
            <a:off x="709788" y="5506942"/>
            <a:ext cx="2013436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Dub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Nebrasca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4001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A9D60A9D-7B17-4094-BD4B-F9D1CED1FA45}"/>
              </a:ext>
            </a:extLst>
          </p:cNvPr>
          <p:cNvSpPr/>
          <p:nvPr/>
        </p:nvSpPr>
        <p:spPr>
          <a:xfrm>
            <a:off x="4036541" y="5512746"/>
            <a:ext cx="1890839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Dub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Smoked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3004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7DF08561-5A2B-4F6C-859B-D712A4EA44BA}"/>
              </a:ext>
            </a:extLst>
          </p:cNvPr>
          <p:cNvSpPr/>
          <p:nvPr/>
        </p:nvSpPr>
        <p:spPr>
          <a:xfrm>
            <a:off x="7405424" y="5502609"/>
            <a:ext cx="1794274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Dub Tundra 4002</a:t>
            </a:r>
          </a:p>
        </p:txBody>
      </p:sp>
    </p:spTree>
    <p:extLst>
      <p:ext uri="{BB962C8B-B14F-4D97-AF65-F5344CB8AC3E}">
        <p14:creationId xmlns:p14="http://schemas.microsoft.com/office/powerpoint/2010/main" val="2059973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DF9FC8-57B5-4783-A6A3-AF7945A2E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06" y="900865"/>
            <a:ext cx="11393713" cy="40957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cs-CZ" sz="2200" b="1" dirty="0">
                <a:latin typeface="+mn-lt"/>
              </a:rPr>
              <a:t>VSTUPNÍ DVEŘE A KOVÁNÍ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0BAD81-9A1E-4E37-807E-6E70AB879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726" y="6407193"/>
            <a:ext cx="11718758" cy="340519"/>
          </a:xfrm>
        </p:spPr>
        <p:txBody>
          <a:bodyPr/>
          <a:lstStyle/>
          <a:p>
            <a:pPr algn="l"/>
            <a:r>
              <a:rPr lang="cs-CZ" dirty="0"/>
              <a:t>www.byty-dobrany.cz 										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1F7B035-B9EA-480F-8474-39D8F6EAFABA}"/>
              </a:ext>
            </a:extLst>
          </p:cNvPr>
          <p:cNvCxnSpPr/>
          <p:nvPr/>
        </p:nvCxnSpPr>
        <p:spPr>
          <a:xfrm>
            <a:off x="344905" y="6256421"/>
            <a:ext cx="11582400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91AEA8A4-0E7A-4505-8CF6-14C299006729}"/>
              </a:ext>
            </a:extLst>
          </p:cNvPr>
          <p:cNvSpPr txBox="1"/>
          <p:nvPr/>
        </p:nvSpPr>
        <p:spPr>
          <a:xfrm>
            <a:off x="272106" y="1459469"/>
            <a:ext cx="32892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PLASTOVÉ VCHODOVÉ DVEŘE  VČETNĚ ZÁRUBNĚ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částečné prosklení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plastové,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bílé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C1EC093-946D-4F5E-8E4F-3E4F2520C63C}"/>
              </a:ext>
            </a:extLst>
          </p:cNvPr>
          <p:cNvSpPr txBox="1"/>
          <p:nvPr/>
        </p:nvSpPr>
        <p:spPr>
          <a:xfrm>
            <a:off x="7300395" y="1459469"/>
            <a:ext cx="3734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BEZPEČNOSTNÍ KOVÁNÍ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hliník, barva bílá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standardní stavební vložka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8727CCD-C7C0-475B-9C0D-4F62E45D2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7894" r="5785" b="3165"/>
          <a:stretch/>
        </p:blipFill>
        <p:spPr>
          <a:xfrm>
            <a:off x="7361523" y="2382799"/>
            <a:ext cx="1700476" cy="156318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E59DD11-D75A-46B2-B4CE-626AF9B232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1" r="241"/>
          <a:stretch/>
        </p:blipFill>
        <p:spPr>
          <a:xfrm>
            <a:off x="9123127" y="3022650"/>
            <a:ext cx="1468104" cy="923329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051E8DA0-5699-4A18-8DF8-95FD3AF6F5E5}"/>
              </a:ext>
            </a:extLst>
          </p:cNvPr>
          <p:cNvSpPr txBox="1"/>
          <p:nvPr/>
        </p:nvSpPr>
        <p:spPr>
          <a:xfrm>
            <a:off x="7361523" y="4222978"/>
            <a:ext cx="4633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DEKOR DVEŘÍ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plast bílý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15326FC-A958-4193-B1A6-FBEBA6BD8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2" y="161750"/>
            <a:ext cx="1436684" cy="6515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9963962-3DF0-7117-91CF-1A47CD4078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456" y="1459469"/>
            <a:ext cx="2269958" cy="461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2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DF9FC8-57B5-4783-A6A3-AF7945A2E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06" y="900865"/>
            <a:ext cx="11393713" cy="40957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cs-CZ" sz="2200" b="1" dirty="0">
                <a:latin typeface="+mn-lt"/>
              </a:rPr>
              <a:t>INTERIÉROVÉ DVEŘE A KOVÁNÍ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0BAD81-9A1E-4E37-807E-6E70AB879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726" y="6407193"/>
            <a:ext cx="11718758" cy="340519"/>
          </a:xfrm>
        </p:spPr>
        <p:txBody>
          <a:bodyPr/>
          <a:lstStyle/>
          <a:p>
            <a:pPr algn="l"/>
            <a:r>
              <a:rPr lang="cs-CZ" dirty="0"/>
              <a:t>www.byty-dobrany.cz 										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1F7B035-B9EA-480F-8474-39D8F6EAFABA}"/>
              </a:ext>
            </a:extLst>
          </p:cNvPr>
          <p:cNvCxnSpPr/>
          <p:nvPr/>
        </p:nvCxnSpPr>
        <p:spPr>
          <a:xfrm>
            <a:off x="344905" y="6256421"/>
            <a:ext cx="11582400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91AEA8A4-0E7A-4505-8CF6-14C299006729}"/>
              </a:ext>
            </a:extLst>
          </p:cNvPr>
          <p:cNvSpPr txBox="1"/>
          <p:nvPr/>
        </p:nvSpPr>
        <p:spPr>
          <a:xfrm>
            <a:off x="344905" y="1820158"/>
            <a:ext cx="40426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DVEŘE ELEGANT A OBKLADOVÁ ZÁRUBEŇ V BARVĚ DVEŘÍ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Dveře jednokřídlé 60 – 90 cm,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Matriál CPL laminát,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Volitelné dekory skla a dveří za příplatek,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Model 10 nebo 55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D451714-804E-4043-8057-BC8A28EB89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1" t="5001" r="13900"/>
          <a:stretch/>
        </p:blipFill>
        <p:spPr>
          <a:xfrm>
            <a:off x="4614400" y="1820158"/>
            <a:ext cx="2048458" cy="436087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AB2042A-7297-4A1D-A2A2-9C1F3AD07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9" t="5569" r="16873"/>
          <a:stretch/>
        </p:blipFill>
        <p:spPr>
          <a:xfrm>
            <a:off x="7513531" y="1820158"/>
            <a:ext cx="2048458" cy="4381851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8EC51329-6EEE-4B1D-89C6-E63737F97942}"/>
              </a:ext>
            </a:extLst>
          </p:cNvPr>
          <p:cNvSpPr txBox="1"/>
          <p:nvPr/>
        </p:nvSpPr>
        <p:spPr>
          <a:xfrm>
            <a:off x="4495807" y="1408420"/>
            <a:ext cx="1953928" cy="368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Model 10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86DD70F-D3CF-479C-BEB0-9A88F7350A57}"/>
              </a:ext>
            </a:extLst>
          </p:cNvPr>
          <p:cNvSpPr txBox="1"/>
          <p:nvPr/>
        </p:nvSpPr>
        <p:spPr>
          <a:xfrm>
            <a:off x="7425300" y="1408420"/>
            <a:ext cx="1953928" cy="368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Model 55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1EF4666-CFFE-4642-B870-211046B38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2" y="161750"/>
            <a:ext cx="1436684" cy="6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29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DF9FC8-57B5-4783-A6A3-AF7945A2E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06" y="900865"/>
            <a:ext cx="11393713" cy="40957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cs-CZ" sz="2200" b="1" dirty="0">
                <a:latin typeface="+mn-lt"/>
              </a:rPr>
              <a:t>INTERIÉROVÉ DVEŘE - DEKORY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0BAD81-9A1E-4E37-807E-6E70AB879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726" y="6407193"/>
            <a:ext cx="11718758" cy="340519"/>
          </a:xfrm>
        </p:spPr>
        <p:txBody>
          <a:bodyPr/>
          <a:lstStyle/>
          <a:p>
            <a:pPr algn="l"/>
            <a:r>
              <a:rPr lang="cs-CZ" dirty="0"/>
              <a:t>www.byty-dobrany.cz 										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1F7B035-B9EA-480F-8474-39D8F6EAFABA}"/>
              </a:ext>
            </a:extLst>
          </p:cNvPr>
          <p:cNvCxnSpPr/>
          <p:nvPr/>
        </p:nvCxnSpPr>
        <p:spPr>
          <a:xfrm>
            <a:off x="344905" y="6256421"/>
            <a:ext cx="11582400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F998A09C-5C38-4255-AA15-3B9562D37E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6" t="5428" r="17863"/>
          <a:stretch/>
        </p:blipFill>
        <p:spPr>
          <a:xfrm>
            <a:off x="272106" y="1420790"/>
            <a:ext cx="2181723" cy="469926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753E04A-C9CC-43B5-9828-871C3F743B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8" t="7895" r="16214" b="910"/>
          <a:stretch/>
        </p:blipFill>
        <p:spPr>
          <a:xfrm>
            <a:off x="3139936" y="1420790"/>
            <a:ext cx="2181723" cy="471814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4FED2EE-FB34-4340-8256-EA86BCDD3E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8" t="4383" r="21004" b="1391"/>
          <a:stretch/>
        </p:blipFill>
        <p:spPr>
          <a:xfrm>
            <a:off x="6136105" y="1380589"/>
            <a:ext cx="2218988" cy="472506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DB134E7-7C16-4A64-8584-4D0338B063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7" t="5286" r="24017"/>
          <a:stretch/>
        </p:blipFill>
        <p:spPr>
          <a:xfrm>
            <a:off x="9428362" y="1380589"/>
            <a:ext cx="2237457" cy="4725061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525A67FB-341A-41CC-8A81-0C6CE6B53951}"/>
              </a:ext>
            </a:extLst>
          </p:cNvPr>
          <p:cNvSpPr txBox="1"/>
          <p:nvPr/>
        </p:nvSpPr>
        <p:spPr>
          <a:xfrm rot="19773922">
            <a:off x="757374" y="2637939"/>
            <a:ext cx="1696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BÍLÁ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596CABF-0763-40A1-80CA-23FFB1449979}"/>
              </a:ext>
            </a:extLst>
          </p:cNvPr>
          <p:cNvSpPr txBox="1"/>
          <p:nvPr/>
        </p:nvSpPr>
        <p:spPr>
          <a:xfrm rot="19773922">
            <a:off x="3797353" y="2751953"/>
            <a:ext cx="1696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BUK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7B8B9D1-A840-422C-9919-663F34A5E269}"/>
              </a:ext>
            </a:extLst>
          </p:cNvPr>
          <p:cNvSpPr txBox="1"/>
          <p:nvPr/>
        </p:nvSpPr>
        <p:spPr>
          <a:xfrm rot="19773922">
            <a:off x="6660721" y="2637939"/>
            <a:ext cx="1696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DUB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A8276F7-73DA-4125-A06C-9AAA395F2815}"/>
              </a:ext>
            </a:extLst>
          </p:cNvPr>
          <p:cNvSpPr txBox="1"/>
          <p:nvPr/>
        </p:nvSpPr>
        <p:spPr>
          <a:xfrm rot="19773922">
            <a:off x="9911405" y="2573772"/>
            <a:ext cx="1696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OŘECH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B83F8087-DD13-4B9A-9CB0-41758EC4CD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2" y="161750"/>
            <a:ext cx="1436684" cy="6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90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DF9FC8-57B5-4783-A6A3-AF7945A2E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06" y="900865"/>
            <a:ext cx="11393713" cy="40957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cs-CZ" sz="2200" b="1" dirty="0">
                <a:latin typeface="+mn-lt"/>
              </a:rPr>
              <a:t>INTERIÉROVÉ DVEŘE A KOVÁNÍ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0BAD81-9A1E-4E37-807E-6E70AB879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726" y="6407193"/>
            <a:ext cx="11718758" cy="340519"/>
          </a:xfrm>
        </p:spPr>
        <p:txBody>
          <a:bodyPr/>
          <a:lstStyle/>
          <a:p>
            <a:pPr algn="l"/>
            <a:r>
              <a:rPr lang="cs-CZ" dirty="0"/>
              <a:t>www.byty-dobrany.cz 										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1F7B035-B9EA-480F-8474-39D8F6EAFABA}"/>
              </a:ext>
            </a:extLst>
          </p:cNvPr>
          <p:cNvCxnSpPr/>
          <p:nvPr/>
        </p:nvCxnSpPr>
        <p:spPr>
          <a:xfrm>
            <a:off x="344905" y="6256421"/>
            <a:ext cx="11582400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91AEA8A4-0E7A-4505-8CF6-14C299006729}"/>
              </a:ext>
            </a:extLst>
          </p:cNvPr>
          <p:cNvSpPr txBox="1"/>
          <p:nvPr/>
        </p:nvSpPr>
        <p:spPr>
          <a:xfrm>
            <a:off x="344905" y="1461209"/>
            <a:ext cx="5566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KOVÁNÍ DENY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broušený nerez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dveře – zámek klasik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9A3E667-79C5-4760-ABEA-03A8DAA44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8" y="2647950"/>
            <a:ext cx="3552825" cy="15621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8404D30-0499-4E59-AE85-FE0B002C40D1}"/>
              </a:ext>
            </a:extLst>
          </p:cNvPr>
          <p:cNvSpPr txBox="1"/>
          <p:nvPr/>
        </p:nvSpPr>
        <p:spPr>
          <a:xfrm>
            <a:off x="5759209" y="1884426"/>
            <a:ext cx="1953928" cy="368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Sklo kůra čirá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1967394-A720-4415-9091-CA5895BE2E7C}"/>
              </a:ext>
            </a:extLst>
          </p:cNvPr>
          <p:cNvSpPr txBox="1"/>
          <p:nvPr/>
        </p:nvSpPr>
        <p:spPr>
          <a:xfrm>
            <a:off x="5759209" y="3218868"/>
            <a:ext cx="1953928" cy="368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Sklo činčila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B250146-3B4F-4210-A30A-110EB394BE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5" t="2669" r="25955" b="3248"/>
          <a:stretch/>
        </p:blipFill>
        <p:spPr>
          <a:xfrm rot="16200000">
            <a:off x="7834250" y="1520409"/>
            <a:ext cx="981764" cy="505302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9E1AFEC-BEE8-4C8F-AF0B-91DCCF6D5C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r="34127" b="7945"/>
          <a:stretch/>
        </p:blipFill>
        <p:spPr>
          <a:xfrm rot="16200000">
            <a:off x="7834246" y="169313"/>
            <a:ext cx="981770" cy="505302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27F2C5C-5ECB-485C-8008-EDB5662B6F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5" t="3583" r="47622"/>
          <a:stretch/>
        </p:blipFill>
        <p:spPr>
          <a:xfrm rot="16200000">
            <a:off x="7930807" y="2923900"/>
            <a:ext cx="839373" cy="510375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CCF0B4FB-C6A1-4954-8F40-59CB156D28EC}"/>
              </a:ext>
            </a:extLst>
          </p:cNvPr>
          <p:cNvSpPr txBox="1"/>
          <p:nvPr/>
        </p:nvSpPr>
        <p:spPr>
          <a:xfrm>
            <a:off x="5678906" y="4655114"/>
            <a:ext cx="1953928" cy="368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Sklo </a:t>
            </a:r>
            <a:r>
              <a:rPr lang="cs-CZ" dirty="0" err="1"/>
              <a:t>float</a:t>
            </a:r>
            <a:r>
              <a:rPr lang="cs-CZ" dirty="0"/>
              <a:t> čiré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C38A927-58E3-4EF4-814E-E1847DFC2B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2" y="161750"/>
            <a:ext cx="1436684" cy="6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75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DF9FC8-57B5-4783-A6A3-AF7945A2E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06" y="900865"/>
            <a:ext cx="11393713" cy="40957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cs-CZ" sz="2200" b="1" dirty="0">
                <a:latin typeface="+mn-lt"/>
              </a:rPr>
              <a:t>KONCOVÉ PRVKY ELEKTROINSTALACE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0BAD81-9A1E-4E37-807E-6E70AB879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726" y="6407193"/>
            <a:ext cx="11718758" cy="340519"/>
          </a:xfrm>
        </p:spPr>
        <p:txBody>
          <a:bodyPr/>
          <a:lstStyle/>
          <a:p>
            <a:pPr algn="l"/>
            <a:r>
              <a:rPr lang="cs-CZ" dirty="0"/>
              <a:t>www.byty-dobrany.cz 										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1F7B035-B9EA-480F-8474-39D8F6EAFABA}"/>
              </a:ext>
            </a:extLst>
          </p:cNvPr>
          <p:cNvCxnSpPr/>
          <p:nvPr/>
        </p:nvCxnSpPr>
        <p:spPr>
          <a:xfrm>
            <a:off x="344905" y="6256421"/>
            <a:ext cx="11582400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91AEA8A4-0E7A-4505-8CF6-14C299006729}"/>
              </a:ext>
            </a:extLst>
          </p:cNvPr>
          <p:cNvSpPr txBox="1"/>
          <p:nvPr/>
        </p:nvSpPr>
        <p:spPr>
          <a:xfrm>
            <a:off x="304799" y="1461209"/>
            <a:ext cx="556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TYP ABB TANGO BÍLÁ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EDC973-1344-4C22-93CD-7A40B5430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51" y="2112533"/>
            <a:ext cx="2495801" cy="263293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4CB1214-152B-4474-A41A-F115E4988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07" y="2112533"/>
            <a:ext cx="2568240" cy="298945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479753B-3588-4714-A25A-5B1768E04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2" y="161750"/>
            <a:ext cx="1436684" cy="6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24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DF9FC8-57B5-4783-A6A3-AF7945A2E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06" y="900865"/>
            <a:ext cx="11393713" cy="40957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cs-CZ" sz="2200" b="1" dirty="0">
                <a:latin typeface="+mn-lt"/>
              </a:rPr>
              <a:t>PROCES KLIENTSKÝCH ZMĚN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0BAD81-9A1E-4E37-807E-6E70AB879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726" y="6407193"/>
            <a:ext cx="11718758" cy="340519"/>
          </a:xfrm>
        </p:spPr>
        <p:txBody>
          <a:bodyPr/>
          <a:lstStyle/>
          <a:p>
            <a:pPr algn="l"/>
            <a:r>
              <a:rPr lang="cs-CZ" dirty="0"/>
              <a:t>www.byty-dobrany.cz 										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1F7B035-B9EA-480F-8474-39D8F6EAFABA}"/>
              </a:ext>
            </a:extLst>
          </p:cNvPr>
          <p:cNvCxnSpPr/>
          <p:nvPr/>
        </p:nvCxnSpPr>
        <p:spPr>
          <a:xfrm>
            <a:off x="344905" y="6256421"/>
            <a:ext cx="11582400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91AEA8A4-0E7A-4505-8CF6-14C299006729}"/>
              </a:ext>
            </a:extLst>
          </p:cNvPr>
          <p:cNvSpPr txBox="1"/>
          <p:nvPr/>
        </p:nvSpPr>
        <p:spPr>
          <a:xfrm>
            <a:off x="304799" y="1461209"/>
            <a:ext cx="104594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b="1" dirty="0"/>
              <a:t> NÁVŠTĚVA INTERIÉROVÉHO STUDIA </a:t>
            </a:r>
            <a:r>
              <a:rPr lang="cs-CZ" b="1" dirty="0">
                <a:solidFill>
                  <a:srgbClr val="FF0000"/>
                </a:solidFill>
              </a:rPr>
              <a:t>AVE PROFIS Plzeň s.r.o.</a:t>
            </a:r>
          </a:p>
          <a:p>
            <a:pPr lvl="1"/>
            <a:r>
              <a:rPr lang="cs-CZ" dirty="0"/>
              <a:t>Návštěvu interiérového studia je třeba předem domluvit telefonicky nebo e-mailem, abychom na Vás měli dostatek času a mohli se Vám plnohodnotně věnovat.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Ve studiu Vám ukážeme standardy a v případě, že budete chtít vybrat z nestandardního vybavení, nabídneme Vám široký sortiment zboží a pomůžeme Vám s výběrem.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Kontakt:  </a:t>
            </a:r>
            <a:r>
              <a:rPr lang="cs-CZ" b="1" dirty="0"/>
              <a:t>Andrea Vlčková, 777 089 201</a:t>
            </a:r>
            <a:r>
              <a:rPr lang="cs-CZ" dirty="0"/>
              <a:t>, </a:t>
            </a:r>
            <a:r>
              <a:rPr lang="cs-CZ" b="1" dirty="0">
                <a:hlinkClick r:id="rId2"/>
              </a:rPr>
              <a:t>info@byty-dobrany.cz</a:t>
            </a:r>
            <a:endParaRPr lang="cs-CZ" dirty="0"/>
          </a:p>
          <a:p>
            <a:pPr lvl="1"/>
            <a:r>
              <a:rPr lang="cs-CZ" b="1" dirty="0"/>
              <a:t>	        František Vlček, 777 200 201</a:t>
            </a:r>
          </a:p>
          <a:p>
            <a:pPr lvl="1"/>
            <a:endParaRPr lang="cs-CZ" b="1" dirty="0"/>
          </a:p>
          <a:p>
            <a:pPr marL="342900" indent="-342900">
              <a:buFont typeface="+mj-lt"/>
              <a:buAutoNum type="arabicPeriod"/>
            </a:pPr>
            <a:r>
              <a:rPr lang="cs-CZ" b="1" dirty="0"/>
              <a:t>ZACHOVÁNÍ STANDARDU</a:t>
            </a:r>
          </a:p>
          <a:p>
            <a:r>
              <a:rPr lang="cs-CZ" dirty="0"/>
              <a:t>       Pokud zvažujete zachování standardního vybavení, můžete vyplnit formulář pro volbu barevnosti povrchů, </a:t>
            </a:r>
          </a:p>
          <a:p>
            <a:r>
              <a:rPr lang="cs-CZ" dirty="0"/>
              <a:t>       který je možné vyplnit elektronicky z pohodlí Vašeho domova nebo u nás ve studiu.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9D4AA00-8A4E-4DC6-9ED7-6D8BE3899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2" y="161750"/>
            <a:ext cx="1436684" cy="6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6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DA2BA68-6183-4249-9FFB-FC08F97A7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750">
            <a:off x="9639744" y="3664754"/>
            <a:ext cx="2183631" cy="14497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4DF9FC8-57B5-4783-A6A3-AF7945A2E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06" y="900865"/>
            <a:ext cx="11393713" cy="40957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cs-CZ" sz="2200" b="1" dirty="0">
                <a:latin typeface="+mn-lt"/>
              </a:rPr>
              <a:t>PROCES KLIENTSKÝCH ZMĚN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0BAD81-9A1E-4E37-807E-6E70AB879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726" y="6407193"/>
            <a:ext cx="11718758" cy="340519"/>
          </a:xfrm>
        </p:spPr>
        <p:txBody>
          <a:bodyPr/>
          <a:lstStyle/>
          <a:p>
            <a:pPr algn="l"/>
            <a:r>
              <a:rPr lang="cs-CZ" dirty="0"/>
              <a:t>www.byty-dobrany.cz 										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1F7B035-B9EA-480F-8474-39D8F6EAFABA}"/>
              </a:ext>
            </a:extLst>
          </p:cNvPr>
          <p:cNvCxnSpPr/>
          <p:nvPr/>
        </p:nvCxnSpPr>
        <p:spPr>
          <a:xfrm>
            <a:off x="344905" y="6256421"/>
            <a:ext cx="11582400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91AEA8A4-0E7A-4505-8CF6-14C299006729}"/>
              </a:ext>
            </a:extLst>
          </p:cNvPr>
          <p:cNvSpPr txBox="1"/>
          <p:nvPr/>
        </p:nvSpPr>
        <p:spPr>
          <a:xfrm>
            <a:off x="272106" y="1465447"/>
            <a:ext cx="104594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ZPRACOVÁNÍ GRAFICKÉHO NÁVRHU KOUPELNY – verze nadstandard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 provedení výběru nadstandardního vybavení Vám vypracujeme </a:t>
            </a:r>
            <a:r>
              <a:rPr lang="cs-CZ" b="1" dirty="0"/>
              <a:t>grafický návrh koupelny </a:t>
            </a:r>
            <a:r>
              <a:rPr lang="cs-CZ" dirty="0"/>
              <a:t>a lépe tak přizpůsobit návrh Vašim představám.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Tento návrh je možné připomínkovat a upravit telefonicky, e-mailem a nebo osobně ve studiu.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Změna je však možná </a:t>
            </a:r>
            <a:r>
              <a:rPr lang="cs-CZ" b="1" dirty="0"/>
              <a:t>pouze jednou </a:t>
            </a:r>
            <a:r>
              <a:rPr lang="cs-CZ" dirty="0"/>
              <a:t>a další opravný grafický návrh bude zpoplatněn částkou </a:t>
            </a:r>
            <a:r>
              <a:rPr lang="cs-CZ" b="1" dirty="0"/>
              <a:t>1000 Kč </a:t>
            </a:r>
            <a:r>
              <a:rPr lang="cs-CZ" dirty="0"/>
              <a:t>za každý další návrh.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b="1" dirty="0"/>
              <a:t>ZPRACOVÁNÍ CENOVÉ KALKULACE A FINÁLNÍCH PODKLADŮ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 odsouhlasení grafického znázornění zpracujeme kalkulace a finální podklady k Vašemu bytu.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případě nadstandardního vybavení Vám bude vyčíslen </a:t>
            </a:r>
            <a:r>
              <a:rPr lang="cs-CZ" b="1" dirty="0"/>
              <a:t>doplatek za nadstandard</a:t>
            </a:r>
            <a:r>
              <a:rPr lang="cs-CZ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Podklady Vám zašleme ke kontrole, zda-</a:t>
            </a:r>
            <a:r>
              <a:rPr lang="cs-CZ" dirty="0" err="1"/>
              <a:t>li</a:t>
            </a:r>
            <a:r>
              <a:rPr lang="cs-CZ" dirty="0"/>
              <a:t> je vše podle Vašich představ.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b="1" dirty="0"/>
              <a:t>PODPIS PODKLADŮ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 závěr se podepíší všechny domluvené a odsouhlasené podklady a to buď u nás ve studiu, nebo je možné podepsané podklady naskenovat a zaslat na náš e-mail.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9D8EA8A-2DC1-4DA1-A604-B2645C005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2" y="161750"/>
            <a:ext cx="1436684" cy="6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2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DF9FC8-57B5-4783-A6A3-AF7945A2E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06" y="900865"/>
            <a:ext cx="11393713" cy="40957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cs-CZ" sz="2200" b="1" dirty="0">
                <a:latin typeface="+mn-lt"/>
              </a:rPr>
              <a:t>OBKLADY A DLAŽBY KOUPELNA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0BAD81-9A1E-4E37-807E-6E70AB879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726" y="6407193"/>
            <a:ext cx="11718758" cy="340519"/>
          </a:xfrm>
        </p:spPr>
        <p:txBody>
          <a:bodyPr/>
          <a:lstStyle/>
          <a:p>
            <a:pPr algn="l"/>
            <a:r>
              <a:rPr lang="cs-CZ" dirty="0"/>
              <a:t>www.byty-dobrany.cz 										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1F7B035-B9EA-480F-8474-39D8F6EAFABA}"/>
              </a:ext>
            </a:extLst>
          </p:cNvPr>
          <p:cNvCxnSpPr/>
          <p:nvPr/>
        </p:nvCxnSpPr>
        <p:spPr>
          <a:xfrm>
            <a:off x="344905" y="6256421"/>
            <a:ext cx="11582400" cy="0"/>
          </a:xfrm>
          <a:prstGeom prst="line">
            <a:avLst/>
          </a:prstGeom>
          <a:ln w="158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91AEA8A4-0E7A-4505-8CF6-14C299006729}"/>
              </a:ext>
            </a:extLst>
          </p:cNvPr>
          <p:cNvSpPr txBox="1"/>
          <p:nvPr/>
        </p:nvSpPr>
        <p:spPr>
          <a:xfrm>
            <a:off x="272106" y="1459470"/>
            <a:ext cx="859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Ve standardním provedení lze volit obklady a dlažby z těchto dvou variant: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DA6637B-37BC-4BB1-A813-F0C648BFCC2C}"/>
              </a:ext>
            </a:extLst>
          </p:cNvPr>
          <p:cNvSpPr txBox="1"/>
          <p:nvPr/>
        </p:nvSpPr>
        <p:spPr>
          <a:xfrm>
            <a:off x="272379" y="1828802"/>
            <a:ext cx="419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VARIANTA A – HNĚDÉ PROVEDENÍ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37AB8CF9-B44C-44BB-BBF5-E05050B65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48" y="2277843"/>
            <a:ext cx="1900547" cy="957473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8135714-6FB1-48E7-8937-BD567793F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48" y="3560967"/>
            <a:ext cx="1900547" cy="955724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23C23C11-3863-460A-960B-CBC46AB31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48" y="4956222"/>
            <a:ext cx="1900547" cy="953915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32304B06-C2E9-4BFF-B87B-68E904FB5E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514" y="2269748"/>
            <a:ext cx="2589142" cy="2233665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B1B2764F-FC71-4430-8871-2FFC4794996E}"/>
              </a:ext>
            </a:extLst>
          </p:cNvPr>
          <p:cNvSpPr txBox="1"/>
          <p:nvPr/>
        </p:nvSpPr>
        <p:spPr>
          <a:xfrm>
            <a:off x="4466345" y="3183549"/>
            <a:ext cx="229059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IVORY 19,8 x 39,8 cm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27D7056A-A686-4B0E-A396-FC5B545F481D}"/>
              </a:ext>
            </a:extLst>
          </p:cNvPr>
          <p:cNvSpPr txBox="1"/>
          <p:nvPr/>
        </p:nvSpPr>
        <p:spPr>
          <a:xfrm>
            <a:off x="4468780" y="4499148"/>
            <a:ext cx="229059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BEIGE 19,8 x 39,8 cm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CD0F7DD7-CA86-4EDC-B3F7-796B24CF01B2}"/>
              </a:ext>
            </a:extLst>
          </p:cNvPr>
          <p:cNvSpPr txBox="1"/>
          <p:nvPr/>
        </p:nvSpPr>
        <p:spPr>
          <a:xfrm>
            <a:off x="4466345" y="5887089"/>
            <a:ext cx="244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BROWN 19,8 x 39,8 cm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A4671C7B-C04D-45E8-B767-3DADF0B44B52}"/>
              </a:ext>
            </a:extLst>
          </p:cNvPr>
          <p:cNvSpPr txBox="1"/>
          <p:nvPr/>
        </p:nvSpPr>
        <p:spPr>
          <a:xfrm>
            <a:off x="7548418" y="4469518"/>
            <a:ext cx="2481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BROWN 33,3 x 33,3 cm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4C5062E-A9BA-4E62-A02F-9FCD4B6A8F1F}"/>
              </a:ext>
            </a:extLst>
          </p:cNvPr>
          <p:cNvSpPr txBox="1"/>
          <p:nvPr/>
        </p:nvSpPr>
        <p:spPr>
          <a:xfrm>
            <a:off x="7642514" y="5313146"/>
            <a:ext cx="388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Stejná dlažba bude použita v koupelně, WC i předsíni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CB0A9DC-AC95-495E-94D7-0BEA0C604E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5" t="16141" r="21718"/>
          <a:stretch/>
        </p:blipFill>
        <p:spPr>
          <a:xfrm>
            <a:off x="279821" y="2269747"/>
            <a:ext cx="4025051" cy="3893343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39272315-9445-4678-ACD2-9AF463632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2" y="161750"/>
            <a:ext cx="1436684" cy="6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7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DF9FC8-57B5-4783-A6A3-AF7945A2E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06" y="900865"/>
            <a:ext cx="11393713" cy="40957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cs-CZ" sz="2200" b="1" dirty="0">
                <a:latin typeface="+mn-lt"/>
              </a:rPr>
              <a:t>OBKLADY A DLAŽBY KOUPELNA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0BAD81-9A1E-4E37-807E-6E70AB879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726" y="6407193"/>
            <a:ext cx="11718758" cy="340519"/>
          </a:xfrm>
        </p:spPr>
        <p:txBody>
          <a:bodyPr/>
          <a:lstStyle/>
          <a:p>
            <a:pPr algn="l"/>
            <a:r>
              <a:rPr lang="cs-CZ" dirty="0"/>
              <a:t>www.byty-dobrany.cz 										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1F7B035-B9EA-480F-8474-39D8F6EAFABA}"/>
              </a:ext>
            </a:extLst>
          </p:cNvPr>
          <p:cNvCxnSpPr/>
          <p:nvPr/>
        </p:nvCxnSpPr>
        <p:spPr>
          <a:xfrm>
            <a:off x="344905" y="6256421"/>
            <a:ext cx="11582400" cy="0"/>
          </a:xfrm>
          <a:prstGeom prst="line">
            <a:avLst/>
          </a:prstGeom>
          <a:ln w="158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91AEA8A4-0E7A-4505-8CF6-14C299006729}"/>
              </a:ext>
            </a:extLst>
          </p:cNvPr>
          <p:cNvSpPr txBox="1"/>
          <p:nvPr/>
        </p:nvSpPr>
        <p:spPr>
          <a:xfrm>
            <a:off x="272106" y="1459470"/>
            <a:ext cx="859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Ve standardním provedení lze volit obklady a dlažby z těchto dvou variant: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DA6637B-37BC-4BB1-A813-F0C648BFCC2C}"/>
              </a:ext>
            </a:extLst>
          </p:cNvPr>
          <p:cNvSpPr txBox="1"/>
          <p:nvPr/>
        </p:nvSpPr>
        <p:spPr>
          <a:xfrm>
            <a:off x="272379" y="1828802"/>
            <a:ext cx="139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VARIANTA B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B1B2764F-FC71-4430-8871-2FFC4794996E}"/>
              </a:ext>
            </a:extLst>
          </p:cNvPr>
          <p:cNvSpPr txBox="1"/>
          <p:nvPr/>
        </p:nvSpPr>
        <p:spPr>
          <a:xfrm>
            <a:off x="4466344" y="3183550"/>
            <a:ext cx="2829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LIGHT GREY 19,8 x 39,8 cm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27D7056A-A686-4B0E-A396-FC5B545F481D}"/>
              </a:ext>
            </a:extLst>
          </p:cNvPr>
          <p:cNvSpPr txBox="1"/>
          <p:nvPr/>
        </p:nvSpPr>
        <p:spPr>
          <a:xfrm>
            <a:off x="4468780" y="4499148"/>
            <a:ext cx="229059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GREY 19,8 x 39,8 cm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CD0F7DD7-CA86-4EDC-B3F7-796B24CF01B2}"/>
              </a:ext>
            </a:extLst>
          </p:cNvPr>
          <p:cNvSpPr txBox="1"/>
          <p:nvPr/>
        </p:nvSpPr>
        <p:spPr>
          <a:xfrm>
            <a:off x="4466345" y="5887089"/>
            <a:ext cx="244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BLACK 19,8 x 39,8 cm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A4671C7B-C04D-45E8-B767-3DADF0B44B52}"/>
              </a:ext>
            </a:extLst>
          </p:cNvPr>
          <p:cNvSpPr txBox="1"/>
          <p:nvPr/>
        </p:nvSpPr>
        <p:spPr>
          <a:xfrm>
            <a:off x="7548418" y="4469518"/>
            <a:ext cx="2481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BLACK 33,3 x 33,3 cm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016ABDB-DBAA-491A-A2D9-9C75AF66A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86" y="2189939"/>
            <a:ext cx="2059583" cy="102199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651E156-D3AD-4710-9FB9-807454022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86" y="3529026"/>
            <a:ext cx="2059583" cy="102393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70BA852-6D28-49A1-BC0E-709F009836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86" y="4851120"/>
            <a:ext cx="2059583" cy="1027831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6914BFF-8AA4-4225-A0F1-0DFE67F132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01" y="2198134"/>
            <a:ext cx="2434929" cy="2256764"/>
          </a:xfrm>
          <a:prstGeom prst="rect">
            <a:avLst/>
          </a:prstGeom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88F54346-10E4-4F89-A3E1-784CFF42298D}"/>
              </a:ext>
            </a:extLst>
          </p:cNvPr>
          <p:cNvSpPr txBox="1"/>
          <p:nvPr/>
        </p:nvSpPr>
        <p:spPr>
          <a:xfrm>
            <a:off x="7548418" y="5248952"/>
            <a:ext cx="388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Stejná dlažba bude použita v koupelně, WC i předsíni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D3F6771-B08F-4C18-A0CB-80DD668F8E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7836" r="15825" b="1608"/>
          <a:stretch/>
        </p:blipFill>
        <p:spPr>
          <a:xfrm>
            <a:off x="361595" y="2192283"/>
            <a:ext cx="3927723" cy="3919308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473F4320-CE16-4D7B-AE9B-25063E39BF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2" y="161750"/>
            <a:ext cx="1436684" cy="6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1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DF9FC8-57B5-4783-A6A3-AF7945A2E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06" y="900865"/>
            <a:ext cx="11393713" cy="40957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cs-CZ" sz="2200" b="1" dirty="0">
                <a:latin typeface="+mn-lt"/>
              </a:rPr>
              <a:t>VARIANTY  KOUPELNY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0BAD81-9A1E-4E37-807E-6E70AB879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726" y="6407193"/>
            <a:ext cx="11718758" cy="340519"/>
          </a:xfrm>
        </p:spPr>
        <p:txBody>
          <a:bodyPr/>
          <a:lstStyle/>
          <a:p>
            <a:pPr algn="l"/>
            <a:r>
              <a:rPr lang="cs-CZ" dirty="0"/>
              <a:t>www.byty-dobrany.cz 										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1F7B035-B9EA-480F-8474-39D8F6EAFABA}"/>
              </a:ext>
            </a:extLst>
          </p:cNvPr>
          <p:cNvCxnSpPr/>
          <p:nvPr/>
        </p:nvCxnSpPr>
        <p:spPr>
          <a:xfrm>
            <a:off x="344905" y="6256421"/>
            <a:ext cx="11582400" cy="0"/>
          </a:xfrm>
          <a:prstGeom prst="line">
            <a:avLst/>
          </a:prstGeom>
          <a:ln w="158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DA6637B-37BC-4BB1-A813-F0C648BFCC2C}"/>
              </a:ext>
            </a:extLst>
          </p:cNvPr>
          <p:cNvSpPr txBox="1"/>
          <p:nvPr/>
        </p:nvSpPr>
        <p:spPr>
          <a:xfrm>
            <a:off x="238436" y="1518050"/>
            <a:ext cx="237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VARIANTA S VANOU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473F4320-CE16-4D7B-AE9B-25063E39B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2" y="161750"/>
            <a:ext cx="1436684" cy="6515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1D62ADA-2E69-4DC7-9E42-F06846B92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6" y="1979222"/>
            <a:ext cx="5480576" cy="387495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6B86757-7381-4805-BE51-7DC86E9395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79222"/>
            <a:ext cx="5480576" cy="3874958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E8AD7D84-53D7-4E30-974C-D65EFFBBB2A0}"/>
              </a:ext>
            </a:extLst>
          </p:cNvPr>
          <p:cNvSpPr txBox="1"/>
          <p:nvPr/>
        </p:nvSpPr>
        <p:spPr>
          <a:xfrm>
            <a:off x="6096000" y="1534505"/>
            <a:ext cx="432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VARIANTA SE SPRCHOVÝM KOUTEM</a:t>
            </a:r>
          </a:p>
        </p:txBody>
      </p:sp>
    </p:spTree>
    <p:extLst>
      <p:ext uri="{BB962C8B-B14F-4D97-AF65-F5344CB8AC3E}">
        <p14:creationId xmlns:p14="http://schemas.microsoft.com/office/powerpoint/2010/main" val="79292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DF9FC8-57B5-4783-A6A3-AF7945A2E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06" y="900865"/>
            <a:ext cx="11393713" cy="40957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cs-CZ" sz="2200" b="1" dirty="0">
                <a:latin typeface="+mn-lt"/>
              </a:rPr>
              <a:t>OBKLADY A DLAŽBY V BYTECH – TECHNICKÉ ŘEŠENÍ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0BAD81-9A1E-4E37-807E-6E70AB879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726" y="6407193"/>
            <a:ext cx="11718758" cy="340519"/>
          </a:xfrm>
        </p:spPr>
        <p:txBody>
          <a:bodyPr/>
          <a:lstStyle/>
          <a:p>
            <a:pPr algn="l"/>
            <a:r>
              <a:rPr lang="cs-CZ" dirty="0"/>
              <a:t>www.byty-dobrany.cz 										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1F7B035-B9EA-480F-8474-39D8F6EAFABA}"/>
              </a:ext>
            </a:extLst>
          </p:cNvPr>
          <p:cNvCxnSpPr/>
          <p:nvPr/>
        </p:nvCxnSpPr>
        <p:spPr>
          <a:xfrm>
            <a:off x="344905" y="6256421"/>
            <a:ext cx="11582400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91AEA8A4-0E7A-4505-8CF6-14C299006729}"/>
              </a:ext>
            </a:extLst>
          </p:cNvPr>
          <p:cNvSpPr txBox="1"/>
          <p:nvPr/>
        </p:nvSpPr>
        <p:spPr>
          <a:xfrm>
            <a:off x="272105" y="1440219"/>
            <a:ext cx="94590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Standardní </a:t>
            </a:r>
            <a:r>
              <a:rPr lang="cs-CZ" b="1" dirty="0"/>
              <a:t>výška obkladu </a:t>
            </a:r>
            <a:r>
              <a:rPr lang="cs-CZ" dirty="0"/>
              <a:t>v koupelně a na WC je </a:t>
            </a:r>
            <a:r>
              <a:rPr lang="cs-CZ" b="1" dirty="0"/>
              <a:t>2010 mm</a:t>
            </a:r>
            <a:r>
              <a:rPr lang="cs-CZ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Dlažba bude kladena na střih (rovnoběžně se stěnou),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Spárovací hmota</a:t>
            </a:r>
            <a:r>
              <a:rPr lang="cs-CZ" dirty="0"/>
              <a:t> pro obklady bude </a:t>
            </a:r>
            <a:r>
              <a:rPr lang="cs-CZ" b="1" dirty="0"/>
              <a:t>bílá</a:t>
            </a:r>
            <a:r>
              <a:rPr lang="cs-CZ" dirty="0"/>
              <a:t> a pro dlažby </a:t>
            </a:r>
            <a:r>
              <a:rPr lang="cs-CZ" b="1" dirty="0"/>
              <a:t>šedá</a:t>
            </a:r>
            <a:r>
              <a:rPr lang="cs-CZ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Vnější rohy budou řešeny hliníkovou </a:t>
            </a:r>
            <a:r>
              <a:rPr lang="cs-CZ" b="1" dirty="0"/>
              <a:t>„L“ lištou s eloxovaným povrchem</a:t>
            </a:r>
            <a:r>
              <a:rPr lang="cs-CZ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Hrana vany bude probíhat dolů zároveň s obkladem,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Za vanou může být odkládací </a:t>
            </a:r>
            <a:r>
              <a:rPr lang="cs-CZ" b="1" dirty="0"/>
              <a:t>soklík</a:t>
            </a:r>
            <a:r>
              <a:rPr lang="cs-CZ" dirty="0"/>
              <a:t> výšky cca 1000 mm,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Vanová dvířka budou řešena magnety pod obklad,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Revizní dvířka </a:t>
            </a:r>
            <a:r>
              <a:rPr lang="cs-CZ" dirty="0"/>
              <a:t>do instalační šachty budou v barvě </a:t>
            </a:r>
            <a:r>
              <a:rPr lang="cs-CZ" b="1" dirty="0"/>
              <a:t>bílé</a:t>
            </a:r>
            <a:r>
              <a:rPr lang="cs-CZ" dirty="0"/>
              <a:t> o velikosti </a:t>
            </a:r>
            <a:r>
              <a:rPr lang="cs-CZ" b="1" dirty="0"/>
              <a:t>300x300 mm</a:t>
            </a:r>
            <a:r>
              <a:rPr lang="cs-CZ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Sokl na balkoně bude řezaný, výšky 7 cm, vždy s originální hranou dlaždice.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B3B41B4-7548-41E8-A596-ED3EAC168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261" y="1596984"/>
            <a:ext cx="1638480" cy="137126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6671599-C077-4D05-857A-C7DBE4EB5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468" y="2282614"/>
            <a:ext cx="2610351" cy="137126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6140D761-5555-46E3-B6D2-A4F146DEF9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3" t="54062" r="43922" b="3831"/>
          <a:stretch/>
        </p:blipFill>
        <p:spPr>
          <a:xfrm>
            <a:off x="7178261" y="3429000"/>
            <a:ext cx="1695952" cy="12925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CC729E7-9F07-4958-9D99-4CA7661AAB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2" y="161750"/>
            <a:ext cx="1436684" cy="6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87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DF9FC8-57B5-4783-A6A3-AF7945A2E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06" y="900865"/>
            <a:ext cx="11393713" cy="40957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cs-CZ" sz="2200" b="1" dirty="0">
                <a:latin typeface="+mn-lt"/>
              </a:rPr>
              <a:t>VARIANTA 1 – BYTY S VANOU 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0BAD81-9A1E-4E37-807E-6E70AB879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726" y="6407193"/>
            <a:ext cx="11718758" cy="340519"/>
          </a:xfrm>
        </p:spPr>
        <p:txBody>
          <a:bodyPr/>
          <a:lstStyle/>
          <a:p>
            <a:pPr algn="l"/>
            <a:r>
              <a:rPr lang="cs-CZ" dirty="0"/>
              <a:t>www.byty-dobrany.cz 										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1F7B035-B9EA-480F-8474-39D8F6EAFABA}"/>
              </a:ext>
            </a:extLst>
          </p:cNvPr>
          <p:cNvCxnSpPr/>
          <p:nvPr/>
        </p:nvCxnSpPr>
        <p:spPr>
          <a:xfrm>
            <a:off x="344905" y="6256421"/>
            <a:ext cx="11582400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91AEA8A4-0E7A-4505-8CF6-14C299006729}"/>
              </a:ext>
            </a:extLst>
          </p:cNvPr>
          <p:cNvSpPr txBox="1"/>
          <p:nvPr/>
        </p:nvSpPr>
        <p:spPr>
          <a:xfrm>
            <a:off x="272106" y="1459469"/>
            <a:ext cx="478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AKRYLÁTOVÁ VANA FONTANA SANTECH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7079174-2749-414A-B891-214A5A0E5D38}"/>
              </a:ext>
            </a:extLst>
          </p:cNvPr>
          <p:cNvSpPr txBox="1"/>
          <p:nvPr/>
        </p:nvSpPr>
        <p:spPr>
          <a:xfrm>
            <a:off x="344904" y="4594486"/>
            <a:ext cx="4640981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akrylátová vana Santech FONTANA 160x90,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bílá,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vana bude obezděná a obložená,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roh vany bude řešen  hliníkovou</a:t>
            </a:r>
          </a:p>
          <a:p>
            <a:r>
              <a:rPr lang="cs-CZ" dirty="0"/>
              <a:t>     lištou s eloxovaným povrchem.</a:t>
            </a:r>
          </a:p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14F613D-2F45-4160-8FDF-8875FAE10EEC}"/>
              </a:ext>
            </a:extLst>
          </p:cNvPr>
          <p:cNvSpPr txBox="1"/>
          <p:nvPr/>
        </p:nvSpPr>
        <p:spPr>
          <a:xfrm>
            <a:off x="8016675" y="1345549"/>
            <a:ext cx="302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VANOVÝ SET HANSA BASICJET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1C0054A-4770-488A-A43D-5C591691F69B}"/>
              </a:ext>
            </a:extLst>
          </p:cNvPr>
          <p:cNvSpPr txBox="1"/>
          <p:nvPr/>
        </p:nvSpPr>
        <p:spPr>
          <a:xfrm>
            <a:off x="5646733" y="1331660"/>
            <a:ext cx="2225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VANOVÁ BATERIE HANSA POLO </a:t>
            </a:r>
          </a:p>
          <a:p>
            <a:r>
              <a:rPr lang="cs-CZ" b="1" dirty="0" err="1"/>
              <a:t>Podomítková</a:t>
            </a:r>
            <a:endParaRPr lang="cs-CZ" b="1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C1607B31-CD44-4DD9-BB98-5F26B175B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2" y="161750"/>
            <a:ext cx="1436684" cy="65152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A9F52111-6237-4215-B13E-B3A9DF5CD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69" y="1947111"/>
            <a:ext cx="4343489" cy="2534662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94577E99-C606-4914-8F4A-65D237DA8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95" y="2264810"/>
            <a:ext cx="1653679" cy="232838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C528FC7F-D1A6-4727-A471-7329EC88FA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11" y="2119324"/>
            <a:ext cx="1492612" cy="247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00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DF9FC8-57B5-4783-A6A3-AF7945A2E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06" y="900865"/>
            <a:ext cx="11393713" cy="40957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cs-CZ" sz="2200" b="1" dirty="0">
                <a:latin typeface="+mn-lt"/>
              </a:rPr>
              <a:t>VARIANTA 2 – BYTY SE SPRCHOVÝM KOUTEM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0BAD81-9A1E-4E37-807E-6E70AB879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726" y="6407193"/>
            <a:ext cx="11718758" cy="340519"/>
          </a:xfrm>
        </p:spPr>
        <p:txBody>
          <a:bodyPr/>
          <a:lstStyle/>
          <a:p>
            <a:pPr algn="l"/>
            <a:r>
              <a:rPr lang="cs-CZ" dirty="0"/>
              <a:t>www.byty-dobrany.cz 										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1F7B035-B9EA-480F-8474-39D8F6EAFABA}"/>
              </a:ext>
            </a:extLst>
          </p:cNvPr>
          <p:cNvCxnSpPr/>
          <p:nvPr/>
        </p:nvCxnSpPr>
        <p:spPr>
          <a:xfrm>
            <a:off x="344905" y="6233126"/>
            <a:ext cx="11582400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91AEA8A4-0E7A-4505-8CF6-14C299006729}"/>
              </a:ext>
            </a:extLst>
          </p:cNvPr>
          <p:cNvSpPr txBox="1"/>
          <p:nvPr/>
        </p:nvSpPr>
        <p:spPr>
          <a:xfrm>
            <a:off x="272106" y="1392828"/>
            <a:ext cx="278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SPRCHOVÝ KOUT NOVA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09A9334-95C0-4FE7-955C-74E75756B467}"/>
              </a:ext>
            </a:extLst>
          </p:cNvPr>
          <p:cNvSpPr txBox="1"/>
          <p:nvPr/>
        </p:nvSpPr>
        <p:spPr>
          <a:xfrm>
            <a:off x="3222640" y="1902579"/>
            <a:ext cx="27722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sprchový kout Nova</a:t>
            </a:r>
          </a:p>
          <a:p>
            <a:r>
              <a:rPr lang="cs-CZ" dirty="0"/>
              <a:t>     90x90 cm,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čtvrtkruh,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sklo čiré,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profily chrom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AAB9322-2AF1-47FA-9798-087ECA3E92F1}"/>
              </a:ext>
            </a:extLst>
          </p:cNvPr>
          <p:cNvSpPr txBox="1"/>
          <p:nvPr/>
        </p:nvSpPr>
        <p:spPr>
          <a:xfrm>
            <a:off x="5505368" y="1577494"/>
            <a:ext cx="278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SPRCHOVÁ VANIČKA ARIA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83FB8A0-9965-4B28-A447-5AA5CE76465A}"/>
              </a:ext>
            </a:extLst>
          </p:cNvPr>
          <p:cNvSpPr txBox="1"/>
          <p:nvPr/>
        </p:nvSpPr>
        <p:spPr>
          <a:xfrm>
            <a:off x="5492862" y="4754010"/>
            <a:ext cx="27722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sprchová vanička </a:t>
            </a:r>
            <a:r>
              <a:rPr lang="cs-CZ" dirty="0" err="1"/>
              <a:t>Aria</a:t>
            </a:r>
            <a:endParaRPr lang="cs-CZ" dirty="0"/>
          </a:p>
          <a:p>
            <a:r>
              <a:rPr lang="cs-CZ" dirty="0"/>
              <a:t>      90x90 cm,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čtvrtkruh,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 litého mramoru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D185D88-204F-4D59-B6DA-04745F3C42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0" t="11934" r="18305" b="4091"/>
          <a:stretch/>
        </p:blipFill>
        <p:spPr>
          <a:xfrm>
            <a:off x="344905" y="1762160"/>
            <a:ext cx="2877735" cy="440358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E7227D2-4ED6-4408-BE83-EAD00EA8F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113" y="1957638"/>
            <a:ext cx="2761758" cy="2699885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5145E396-40EF-482B-AD5B-F76678D01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56" y="2139410"/>
            <a:ext cx="1027703" cy="3978207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7C1E83C4-5B66-46CA-8667-375CA3D35725}"/>
              </a:ext>
            </a:extLst>
          </p:cNvPr>
          <p:cNvSpPr txBox="1"/>
          <p:nvPr/>
        </p:nvSpPr>
        <p:spPr>
          <a:xfrm>
            <a:off x="8773556" y="1493079"/>
            <a:ext cx="206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SPRCHOVÝ SET GROHE TEMPESTA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C2442B4-8FB8-4AB2-B520-93C12F659D9E}"/>
              </a:ext>
            </a:extLst>
          </p:cNvPr>
          <p:cNvSpPr txBox="1"/>
          <p:nvPr/>
        </p:nvSpPr>
        <p:spPr>
          <a:xfrm>
            <a:off x="9587569" y="4764756"/>
            <a:ext cx="2089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ruční sprcha,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sprchová tyč </a:t>
            </a:r>
          </a:p>
          <a:p>
            <a:r>
              <a:rPr lang="cs-CZ" dirty="0"/>
              <a:t>      600 mm,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sprchová hadice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20163A88-7649-4172-B873-45256BADA0CF}"/>
              </a:ext>
            </a:extLst>
          </p:cNvPr>
          <p:cNvSpPr txBox="1"/>
          <p:nvPr/>
        </p:nvSpPr>
        <p:spPr>
          <a:xfrm>
            <a:off x="3308875" y="3356161"/>
            <a:ext cx="2418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SPRCHOVÁ BATERIE HANSA POLO</a:t>
            </a:r>
          </a:p>
          <a:p>
            <a:r>
              <a:rPr lang="cs-CZ" b="1" dirty="0" err="1"/>
              <a:t>podomítková</a:t>
            </a:r>
            <a:endParaRPr lang="cs-CZ" b="1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F3C7419-3A36-4D2B-89F9-94725E80F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2" y="161750"/>
            <a:ext cx="1436684" cy="6515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CC4CF50-DE32-4915-B296-8604A180A2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325" y="4326092"/>
            <a:ext cx="119062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27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07B238C-EFB4-4432-8B38-9147690300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" t="4402"/>
          <a:stretch/>
        </p:blipFill>
        <p:spPr>
          <a:xfrm>
            <a:off x="272106" y="1459470"/>
            <a:ext cx="6833937" cy="468834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4DF9FC8-57B5-4783-A6A3-AF7945A2E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06" y="900865"/>
            <a:ext cx="11393713" cy="40957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cs-CZ" sz="2200" b="1" dirty="0">
                <a:latin typeface="+mn-lt"/>
              </a:rPr>
              <a:t>SANITÁRNÍ KERAMIKA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0BAD81-9A1E-4E37-807E-6E70AB879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726" y="6407193"/>
            <a:ext cx="11718758" cy="340519"/>
          </a:xfrm>
        </p:spPr>
        <p:txBody>
          <a:bodyPr/>
          <a:lstStyle/>
          <a:p>
            <a:pPr algn="l"/>
            <a:r>
              <a:rPr lang="cs-CZ" dirty="0"/>
              <a:t>www.byty-dobrany.cz 										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1F7B035-B9EA-480F-8474-39D8F6EAFABA}"/>
              </a:ext>
            </a:extLst>
          </p:cNvPr>
          <p:cNvCxnSpPr/>
          <p:nvPr/>
        </p:nvCxnSpPr>
        <p:spPr>
          <a:xfrm>
            <a:off x="344905" y="6256421"/>
            <a:ext cx="11582400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91AEA8A4-0E7A-4505-8CF6-14C299006729}"/>
              </a:ext>
            </a:extLst>
          </p:cNvPr>
          <p:cNvSpPr txBox="1"/>
          <p:nvPr/>
        </p:nvSpPr>
        <p:spPr>
          <a:xfrm>
            <a:off x="272106" y="1419934"/>
            <a:ext cx="859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SADA PRO ZÁVĚSNÉ WC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6AFD7AF-BA96-49D7-A3CD-CCE2F0A5E0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r="342"/>
          <a:stretch/>
        </p:blipFill>
        <p:spPr>
          <a:xfrm>
            <a:off x="5055861" y="1544780"/>
            <a:ext cx="2549396" cy="168937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0E2B762-C885-4C68-9E57-0640D060D506}"/>
              </a:ext>
            </a:extLst>
          </p:cNvPr>
          <p:cNvSpPr txBox="1"/>
          <p:nvPr/>
        </p:nvSpPr>
        <p:spPr>
          <a:xfrm>
            <a:off x="8104471" y="1713203"/>
            <a:ext cx="35613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keramický </a:t>
            </a:r>
            <a:r>
              <a:rPr lang="cs-CZ" b="1" dirty="0"/>
              <a:t>závěsný klozet JIKA</a:t>
            </a:r>
            <a:r>
              <a:rPr lang="cs-CZ" dirty="0"/>
              <a:t> MIO, </a:t>
            </a:r>
            <a:r>
              <a:rPr lang="cs-CZ" dirty="0" err="1"/>
              <a:t>Rimless</a:t>
            </a:r>
            <a:r>
              <a:rPr lang="cs-CZ" dirty="0"/>
              <a:t> – bez oplachového</a:t>
            </a:r>
          </a:p>
          <a:p>
            <a:r>
              <a:rPr lang="cs-CZ" dirty="0"/>
              <a:t>     kruhu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duroplastové</a:t>
            </a:r>
            <a:r>
              <a:rPr lang="cs-CZ" dirty="0"/>
              <a:t> </a:t>
            </a:r>
            <a:r>
              <a:rPr lang="cs-CZ" b="1" dirty="0"/>
              <a:t>WC sedátko </a:t>
            </a:r>
          </a:p>
          <a:p>
            <a:r>
              <a:rPr lang="cs-CZ" dirty="0"/>
              <a:t>      </a:t>
            </a:r>
            <a:r>
              <a:rPr lang="cs-CZ" dirty="0" err="1"/>
              <a:t>Slowclose</a:t>
            </a:r>
            <a:r>
              <a:rPr lang="cs-CZ" dirty="0"/>
              <a:t>,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tlačítko</a:t>
            </a:r>
            <a:r>
              <a:rPr lang="cs-CZ" dirty="0"/>
              <a:t> Sigma01, barva bílá,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souprava pro tlumení zvuku,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/>
              <a:t>předstěnový</a:t>
            </a:r>
            <a:r>
              <a:rPr lang="cs-CZ" b="1" dirty="0"/>
              <a:t> instalační prvek </a:t>
            </a:r>
            <a:r>
              <a:rPr lang="cs-CZ" dirty="0" err="1"/>
              <a:t>Geberit</a:t>
            </a:r>
            <a:r>
              <a:rPr lang="cs-CZ" dirty="0"/>
              <a:t> </a:t>
            </a:r>
            <a:r>
              <a:rPr lang="cs-CZ" dirty="0" err="1"/>
              <a:t>Kombifix</a:t>
            </a:r>
            <a:r>
              <a:rPr lang="cs-CZ" dirty="0"/>
              <a:t> se splachovací nádržkou pod omítkou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48ED7AB-7234-4C39-960A-8EB219F145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2" y="161750"/>
            <a:ext cx="1436684" cy="6515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120817D-2509-4770-8F20-4884A29845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745" y="3354760"/>
            <a:ext cx="2792850" cy="279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97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703C5F86-AA70-4DAC-9EB2-A6052BC42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84" y="4010468"/>
            <a:ext cx="1752335" cy="232134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4DF9FC8-57B5-4783-A6A3-AF7945A2E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06" y="900865"/>
            <a:ext cx="11393713" cy="40957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cs-CZ" sz="2200" b="1" dirty="0">
                <a:latin typeface="+mn-lt"/>
              </a:rPr>
              <a:t>SANITÁRNÍ KERAMIKA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0BAD81-9A1E-4E37-807E-6E70AB879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726" y="6407193"/>
            <a:ext cx="11718758" cy="340519"/>
          </a:xfrm>
        </p:spPr>
        <p:txBody>
          <a:bodyPr/>
          <a:lstStyle/>
          <a:p>
            <a:pPr algn="l"/>
            <a:r>
              <a:rPr lang="cs-CZ" dirty="0"/>
              <a:t>www.byty-dobrany.cz 										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1F7B035-B9EA-480F-8474-39D8F6EAFABA}"/>
              </a:ext>
            </a:extLst>
          </p:cNvPr>
          <p:cNvCxnSpPr/>
          <p:nvPr/>
        </p:nvCxnSpPr>
        <p:spPr>
          <a:xfrm>
            <a:off x="344905" y="6256421"/>
            <a:ext cx="11582400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91AEA8A4-0E7A-4505-8CF6-14C299006729}"/>
              </a:ext>
            </a:extLst>
          </p:cNvPr>
          <p:cNvSpPr txBox="1"/>
          <p:nvPr/>
        </p:nvSpPr>
        <p:spPr>
          <a:xfrm>
            <a:off x="445361" y="1511544"/>
            <a:ext cx="3154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JIKA SKŘÍŇKA + UMYVADLO</a:t>
            </a:r>
          </a:p>
          <a:p>
            <a:r>
              <a:rPr lang="cs-CZ" b="1" dirty="0"/>
              <a:t>2 X ZÁSUVKA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21520AE-12A6-46C2-BC4B-82B8A5E67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08" y="2609890"/>
            <a:ext cx="2351483" cy="2864586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C049AD0F-413B-4A3E-9F6C-958515CDD8CF}"/>
              </a:ext>
            </a:extLst>
          </p:cNvPr>
          <p:cNvSpPr txBox="1"/>
          <p:nvPr/>
        </p:nvSpPr>
        <p:spPr>
          <a:xfrm>
            <a:off x="4649199" y="1505532"/>
            <a:ext cx="2639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UMYVADLOVÁ BATERIE GROHE BAULOOP 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4A54522-72F3-47EA-8491-9A1792E92B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5" t="17395" r="4786" b="16055"/>
          <a:stretch/>
        </p:blipFill>
        <p:spPr>
          <a:xfrm>
            <a:off x="8185851" y="2151863"/>
            <a:ext cx="1992861" cy="1416384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0BF1BCE2-57E4-4044-A6A9-9A383E61ABCE}"/>
              </a:ext>
            </a:extLst>
          </p:cNvPr>
          <p:cNvSpPr txBox="1"/>
          <p:nvPr/>
        </p:nvSpPr>
        <p:spPr>
          <a:xfrm>
            <a:off x="7911015" y="1504780"/>
            <a:ext cx="3501992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Vývody vody pro baterie jsou řešeny </a:t>
            </a:r>
            <a:r>
              <a:rPr lang="cs-CZ" b="1" dirty="0"/>
              <a:t>rohovým ventilem s filtrem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9485179-B532-4114-8576-7B687383FC68}"/>
              </a:ext>
            </a:extLst>
          </p:cNvPr>
          <p:cNvSpPr txBox="1"/>
          <p:nvPr/>
        </p:nvSpPr>
        <p:spPr>
          <a:xfrm>
            <a:off x="7874704" y="3645552"/>
            <a:ext cx="3935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Pračka je napojena </a:t>
            </a:r>
            <a:r>
              <a:rPr lang="cs-CZ" b="1" dirty="0" err="1"/>
              <a:t>pračkovým</a:t>
            </a:r>
            <a:r>
              <a:rPr lang="cs-CZ" b="1" dirty="0"/>
              <a:t> sifonem </a:t>
            </a:r>
            <a:r>
              <a:rPr lang="cs-CZ" dirty="0"/>
              <a:t>a </a:t>
            </a:r>
            <a:r>
              <a:rPr lang="cs-CZ" b="1" dirty="0" err="1"/>
              <a:t>pračkovým</a:t>
            </a:r>
            <a:r>
              <a:rPr lang="cs-CZ" b="1" dirty="0"/>
              <a:t> ventilem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21D738C5-B9B6-42CD-B9F7-1831EC9BD5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7" t="20194" r="16476" b="5842"/>
          <a:stretch/>
        </p:blipFill>
        <p:spPr>
          <a:xfrm>
            <a:off x="7911015" y="4438815"/>
            <a:ext cx="1389389" cy="1552669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EB6CE73B-C8E3-4ED9-83BA-D3A0BD33DB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2" y="161750"/>
            <a:ext cx="1436684" cy="6515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1AC2A5B-FFAC-4288-A133-87EF02FC4D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68" y="2175369"/>
            <a:ext cx="3661964" cy="36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484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1125</Words>
  <Application>Microsoft Office PowerPoint</Application>
  <PresentationFormat>Širokoúhlá obrazovka</PresentationFormat>
  <Paragraphs>172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STANDARDNÍ VYBAVENÍ BYTŮ BYTY DOBŘANY</vt:lpstr>
      <vt:lpstr>OBKLADY A DLAŽBY KOUPELNA</vt:lpstr>
      <vt:lpstr>OBKLADY A DLAŽBY KOUPELNA</vt:lpstr>
      <vt:lpstr>VARIANTY  KOUPELNY</vt:lpstr>
      <vt:lpstr>OBKLADY A DLAŽBY V BYTECH – TECHNICKÉ ŘEŠENÍ</vt:lpstr>
      <vt:lpstr>VARIANTA 1 – BYTY S VANOU </vt:lpstr>
      <vt:lpstr>VARIANTA 2 – BYTY SE SPRCHOVÝM KOUTEM</vt:lpstr>
      <vt:lpstr>SANITÁRNÍ KERAMIKA</vt:lpstr>
      <vt:lpstr>SANITÁRNÍ KERAMIKA</vt:lpstr>
      <vt:lpstr>KUCHYŇSKÁ LINKA</vt:lpstr>
      <vt:lpstr>PODLAHY VINYL RIGID MINERAL CLICK</vt:lpstr>
      <vt:lpstr>VSTUPNÍ DVEŘE A KOVÁNÍ</vt:lpstr>
      <vt:lpstr>INTERIÉROVÉ DVEŘE A KOVÁNÍ</vt:lpstr>
      <vt:lpstr>INTERIÉROVÉ DVEŘE - DEKORY</vt:lpstr>
      <vt:lpstr>INTERIÉROVÉ DVEŘE A KOVÁNÍ</vt:lpstr>
      <vt:lpstr>KONCOVÉ PRVKY ELEKTROINSTALACE</vt:lpstr>
      <vt:lpstr>PROCES KLIENTSKÝCH ZMĚN</vt:lpstr>
      <vt:lpstr>PROCES KLIENTSKÝCH ZMĚN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STANDARNÍ VYBAVENÍ BYTŮ BYTY DOBŘANY</dc:title>
  <dc:creator>Fanda</dc:creator>
  <cp:lastModifiedBy>Fanda Vlček</cp:lastModifiedBy>
  <cp:revision>34</cp:revision>
  <dcterms:created xsi:type="dcterms:W3CDTF">2020-04-20T08:11:24Z</dcterms:created>
  <dcterms:modified xsi:type="dcterms:W3CDTF">2023-02-27T10:29:14Z</dcterms:modified>
</cp:coreProperties>
</file>